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9" r:id="rId20"/>
    <p:sldId id="300" r:id="rId21"/>
    <p:sldId id="301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7" r:id="rId34"/>
    <p:sldId id="294" r:id="rId35"/>
    <p:sldId id="295" r:id="rId36"/>
    <p:sldId id="297" r:id="rId37"/>
    <p:sldId id="298" r:id="rId38"/>
    <p:sldId id="289" r:id="rId39"/>
    <p:sldId id="290" r:id="rId40"/>
    <p:sldId id="291" r:id="rId41"/>
    <p:sldId id="292" r:id="rId42"/>
    <p:sldId id="29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0C38E2C-9C85-4652-91EB-3602B3618331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제목 없는 구역" id="{F8BB7EB9-3CA4-45E8-B642-9D5C384E4DA1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99"/>
            <p14:sldId id="300"/>
            <p14:sldId id="30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7"/>
            <p14:sldId id="294"/>
            <p14:sldId id="295"/>
            <p14:sldId id="297"/>
            <p14:sldId id="29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72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6518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8132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250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935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561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31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972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2938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0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9930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FULL PAGE PHOTO" userDrawn="1">
  <p:cSld name="01 -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algn="ctr">
              <a:buNone/>
              <a:defRPr sz="1400" spc="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61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8018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901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478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8942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6304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693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342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983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734013" y="2966618"/>
            <a:ext cx="577755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5896" y="1031180"/>
            <a:ext cx="1633988" cy="16339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도서관 통합관리시스템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59865" y="5774755"/>
            <a:ext cx="7472268" cy="643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송승현  김재현  이건호  성호준</a:t>
            </a:r>
          </a:p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기간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: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22.06.01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~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22.07.12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</a:p>
        </p:txBody>
      </p:sp>
      <p:sp>
        <p:nvSpPr>
          <p:cNvPr id="28" name="Freeform 20"/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2-1.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흐름도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유스케이스 다이어그램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None/>
              <a:defRPr/>
            </a:pPr>
            <a:endParaRPr lang="en-US" altLang="ko-KR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37193" y="1242310"/>
            <a:ext cx="8717614" cy="50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6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 및 회원정보 관련 기능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-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287" y="1362605"/>
            <a:ext cx="10877551" cy="49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회원가입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9" name="직사각형 38"/>
          <p:cNvSpPr/>
          <p:nvPr/>
        </p:nvSpPr>
        <p:spPr>
          <a:xfrm>
            <a:off x="3677397" y="5693522"/>
            <a:ext cx="4837205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회원가입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57904" y="1326321"/>
            <a:ext cx="7476191" cy="4205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82810" y="1322917"/>
            <a:ext cx="4175854" cy="421216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897591" y="5170581"/>
            <a:ext cx="4837205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로그인 화면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804" y="1953507"/>
            <a:ext cx="5246196" cy="2950985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037691" y="5860967"/>
            <a:ext cx="4166927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네이버 로그인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11410" y="1414693"/>
            <a:ext cx="7969180" cy="448681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3677397" y="595499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로그인 후 메인페이지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43" name="화살표: 오른쪽 42"/>
          <p:cNvSpPr/>
          <p:nvPr/>
        </p:nvSpPr>
        <p:spPr>
          <a:xfrm>
            <a:off x="5521698" y="2060947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화살표: 오른쪽 43"/>
          <p:cNvSpPr/>
          <p:nvPr/>
        </p:nvSpPr>
        <p:spPr>
          <a:xfrm>
            <a:off x="5521698" y="4678641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9341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아이디 찾기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962990" y="6074707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비밀번호 찾기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556534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번호 입력 후 아이디 찾기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560456" y="6084047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번호 입력 후 새 비밀번호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515" y="1339920"/>
            <a:ext cx="3713919" cy="208907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1838" y="3894044"/>
            <a:ext cx="3733631" cy="210016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83049" y="1305490"/>
            <a:ext cx="3775127" cy="21235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83041" y="3904502"/>
            <a:ext cx="3775134" cy="21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4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회원정보관련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2574" y="1202765"/>
            <a:ext cx="3957749" cy="222623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18454" y="1239533"/>
            <a:ext cx="3892383" cy="218946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52794" y="3856690"/>
            <a:ext cx="4086411" cy="229860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212135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회원정보 수정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322890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비밀번호 변경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278282" y="6130178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회원 탈퇴</a:t>
            </a:r>
          </a:p>
        </p:txBody>
      </p:sp>
    </p:spTree>
    <p:extLst>
      <p:ext uri="{BB962C8B-B14F-4D97-AF65-F5344CB8AC3E}">
        <p14:creationId xmlns:p14="http://schemas.microsoft.com/office/powerpoint/2010/main" val="7289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자료검색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신간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인기 도서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및 도서관련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543" y="1320270"/>
            <a:ext cx="11262913" cy="4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683" y="1836577"/>
            <a:ext cx="4513930" cy="292096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555077" y="5210361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도서 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023E04-CDF2-7EAD-1D4D-CFBF93861B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25" y="1836576"/>
            <a:ext cx="4343758" cy="292096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62D7E1C-2111-DE85-72FE-8CD6827DBF82}"/>
              </a:ext>
            </a:extLst>
          </p:cNvPr>
          <p:cNvSpPr/>
          <p:nvPr/>
        </p:nvSpPr>
        <p:spPr>
          <a:xfrm>
            <a:off x="5475043" y="3087318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0" y="76231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대여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9" name="직사각형 38"/>
          <p:cNvSpPr/>
          <p:nvPr/>
        </p:nvSpPr>
        <p:spPr>
          <a:xfrm>
            <a:off x="3410191" y="558158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도서 대여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BA2D13-379C-E68A-A955-8DB3BBDF19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96" y="1254672"/>
            <a:ext cx="3582863" cy="19809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1BF9F0-CB68-6718-C308-8B8A417422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31" y="1264542"/>
            <a:ext cx="3582863" cy="198091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2BB3052-E8E1-6B15-9961-D5164470E6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85" y="3467430"/>
            <a:ext cx="3582863" cy="198091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6B29159-5143-405E-397C-AEC1BC70AE6A}"/>
              </a:ext>
            </a:extLst>
          </p:cNvPr>
          <p:cNvSpPr/>
          <p:nvPr/>
        </p:nvSpPr>
        <p:spPr>
          <a:xfrm>
            <a:off x="5251107" y="1948984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5AA8B14-770C-0B92-CE4B-84D096C3C3A7}"/>
              </a:ext>
            </a:extLst>
          </p:cNvPr>
          <p:cNvSpPr/>
          <p:nvPr/>
        </p:nvSpPr>
        <p:spPr>
          <a:xfrm>
            <a:off x="2218659" y="4253651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sp>
        <p:nvSpPr>
          <p:cNvPr id="31" name="이등변 삼각형 2"/>
          <p:cNvSpPr/>
          <p:nvPr/>
        </p:nvSpPr>
        <p:spPr>
          <a:xfrm>
            <a:off x="7090842" y="1492250"/>
            <a:ext cx="5010150" cy="5232384"/>
          </a:xfrm>
          <a:custGeom>
            <a:avLst/>
            <a:gdLst>
              <a:gd name="connsiteX0" fmla="*/ 0 w 3314700"/>
              <a:gd name="connsiteY0" fmla="*/ 5232384 h 5232384"/>
              <a:gd name="connsiteX1" fmla="*/ 3143264 w 3314700"/>
              <a:gd name="connsiteY1" fmla="*/ 0 h 5232384"/>
              <a:gd name="connsiteX2" fmla="*/ 3314700 w 3314700"/>
              <a:gd name="connsiteY2" fmla="*/ 5232384 h 5232384"/>
              <a:gd name="connsiteX3" fmla="*/ 0 w 3314700"/>
              <a:gd name="connsiteY3" fmla="*/ 5232384 h 5232384"/>
              <a:gd name="connsiteX0" fmla="*/ 0 w 5010150"/>
              <a:gd name="connsiteY0" fmla="*/ 5041884 h 5232384"/>
              <a:gd name="connsiteX1" fmla="*/ 4838714 w 5010150"/>
              <a:gd name="connsiteY1" fmla="*/ 0 h 5232384"/>
              <a:gd name="connsiteX2" fmla="*/ 5010150 w 5010150"/>
              <a:gd name="connsiteY2" fmla="*/ 5232384 h 5232384"/>
              <a:gd name="connsiteX3" fmla="*/ 0 w 5010150"/>
              <a:gd name="connsiteY3" fmla="*/ 5041884 h 523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150" h="5232384">
                <a:moveTo>
                  <a:pt x="0" y="5041884"/>
                </a:moveTo>
                <a:lnTo>
                  <a:pt x="4838714" y="0"/>
                </a:lnTo>
                <a:lnTo>
                  <a:pt x="5010150" y="5232384"/>
                </a:lnTo>
                <a:lnTo>
                  <a:pt x="0" y="5041884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직사각형 5"/>
          <p:cNvSpPr/>
          <p:nvPr/>
        </p:nvSpPr>
        <p:spPr>
          <a:xfrm>
            <a:off x="325131" y="333461"/>
            <a:ext cx="11541739" cy="6191077"/>
          </a:xfrm>
          <a:prstGeom prst="rect">
            <a:avLst/>
          </a:prstGeom>
          <a:solidFill>
            <a:srgbClr val="FCFBD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/>
          <a:lstStyle/>
          <a:p>
            <a:pPr marL="17145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700" b="0" i="0" u="none" strike="noStrike" kern="0" cap="none" spc="0" normalizeH="0" baseline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자유형: 도형 1"/>
          <p:cNvSpPr/>
          <p:nvPr/>
        </p:nvSpPr>
        <p:spPr>
          <a:xfrm>
            <a:off x="91009" y="133366"/>
            <a:ext cx="1174259" cy="898194"/>
          </a:xfrm>
          <a:custGeom>
            <a:avLst/>
            <a:gdLst>
              <a:gd name="connsiteX0" fmla="*/ 859934 w 1317158"/>
              <a:gd name="connsiteY0" fmla="*/ 79044 h 1000790"/>
              <a:gd name="connsiteX1" fmla="*/ 564659 w 1317158"/>
              <a:gd name="connsiteY1" fmla="*/ 336219 h 1000790"/>
              <a:gd name="connsiteX2" fmla="*/ 383684 w 1317158"/>
              <a:gd name="connsiteY2" fmla="*/ 450519 h 1000790"/>
              <a:gd name="connsiteX3" fmla="*/ 59834 w 1317158"/>
              <a:gd name="connsiteY3" fmla="*/ 602919 h 1000790"/>
              <a:gd name="connsiteX4" fmla="*/ 2684 w 1317158"/>
              <a:gd name="connsiteY4" fmla="*/ 707694 h 1000790"/>
              <a:gd name="connsiteX5" fmla="*/ 97934 w 1317158"/>
              <a:gd name="connsiteY5" fmla="*/ 688644 h 1000790"/>
              <a:gd name="connsiteX6" fmla="*/ 88409 w 1317158"/>
              <a:gd name="connsiteY6" fmla="*/ 793419 h 1000790"/>
              <a:gd name="connsiteX7" fmla="*/ 126509 w 1317158"/>
              <a:gd name="connsiteY7" fmla="*/ 831519 h 1000790"/>
              <a:gd name="connsiteX8" fmla="*/ 126509 w 1317158"/>
              <a:gd name="connsiteY8" fmla="*/ 945819 h 1000790"/>
              <a:gd name="connsiteX9" fmla="*/ 202709 w 1317158"/>
              <a:gd name="connsiteY9" fmla="*/ 936294 h 1000790"/>
              <a:gd name="connsiteX10" fmla="*/ 250334 w 1317158"/>
              <a:gd name="connsiteY10" fmla="*/ 993444 h 1000790"/>
              <a:gd name="connsiteX11" fmla="*/ 555134 w 1317158"/>
              <a:gd name="connsiteY11" fmla="*/ 745794 h 1000790"/>
              <a:gd name="connsiteX12" fmla="*/ 1002809 w 1317158"/>
              <a:gd name="connsiteY12" fmla="*/ 517194 h 1000790"/>
              <a:gd name="connsiteX13" fmla="*/ 1202834 w 1317158"/>
              <a:gd name="connsiteY13" fmla="*/ 269544 h 1000790"/>
              <a:gd name="connsiteX14" fmla="*/ 1317134 w 1317158"/>
              <a:gd name="connsiteY14" fmla="*/ 164769 h 1000790"/>
              <a:gd name="connsiteX15" fmla="*/ 1212359 w 1317158"/>
              <a:gd name="connsiteY15" fmla="*/ 88569 h 1000790"/>
              <a:gd name="connsiteX16" fmla="*/ 1136159 w 1317158"/>
              <a:gd name="connsiteY16" fmla="*/ 50469 h 1000790"/>
              <a:gd name="connsiteX17" fmla="*/ 1136159 w 1317158"/>
              <a:gd name="connsiteY17" fmla="*/ 2844 h 1000790"/>
              <a:gd name="connsiteX18" fmla="*/ 1021859 w 1317158"/>
              <a:gd name="connsiteY18" fmla="*/ 12369 h 1000790"/>
              <a:gd name="connsiteX19" fmla="*/ 859934 w 1317158"/>
              <a:gd name="connsiteY19" fmla="*/ 79044 h 100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7158" h="1000790">
                <a:moveTo>
                  <a:pt x="859934" y="79044"/>
                </a:moveTo>
                <a:cubicBezTo>
                  <a:pt x="783734" y="133019"/>
                  <a:pt x="644034" y="274307"/>
                  <a:pt x="564659" y="336219"/>
                </a:cubicBezTo>
                <a:cubicBezTo>
                  <a:pt x="485284" y="398131"/>
                  <a:pt x="467821" y="406069"/>
                  <a:pt x="383684" y="450519"/>
                </a:cubicBezTo>
                <a:cubicBezTo>
                  <a:pt x="299546" y="494969"/>
                  <a:pt x="123334" y="560057"/>
                  <a:pt x="59834" y="602919"/>
                </a:cubicBezTo>
                <a:cubicBezTo>
                  <a:pt x="-3666" y="645782"/>
                  <a:pt x="-3666" y="693406"/>
                  <a:pt x="2684" y="707694"/>
                </a:cubicBezTo>
                <a:cubicBezTo>
                  <a:pt x="9034" y="721982"/>
                  <a:pt x="83647" y="674357"/>
                  <a:pt x="97934" y="688644"/>
                </a:cubicBezTo>
                <a:cubicBezTo>
                  <a:pt x="112221" y="702931"/>
                  <a:pt x="88409" y="793419"/>
                  <a:pt x="88409" y="793419"/>
                </a:cubicBezTo>
                <a:cubicBezTo>
                  <a:pt x="93171" y="817231"/>
                  <a:pt x="120159" y="806119"/>
                  <a:pt x="126509" y="831519"/>
                </a:cubicBezTo>
                <a:cubicBezTo>
                  <a:pt x="132859" y="856919"/>
                  <a:pt x="113809" y="928357"/>
                  <a:pt x="126509" y="945819"/>
                </a:cubicBezTo>
                <a:cubicBezTo>
                  <a:pt x="139209" y="963282"/>
                  <a:pt x="182071" y="928357"/>
                  <a:pt x="202709" y="936294"/>
                </a:cubicBezTo>
                <a:cubicBezTo>
                  <a:pt x="223346" y="944232"/>
                  <a:pt x="191597" y="1025194"/>
                  <a:pt x="250334" y="993444"/>
                </a:cubicBezTo>
                <a:cubicBezTo>
                  <a:pt x="309071" y="961694"/>
                  <a:pt x="429722" y="825169"/>
                  <a:pt x="555134" y="745794"/>
                </a:cubicBezTo>
                <a:cubicBezTo>
                  <a:pt x="680546" y="666419"/>
                  <a:pt x="894859" y="596569"/>
                  <a:pt x="1002809" y="517194"/>
                </a:cubicBezTo>
                <a:cubicBezTo>
                  <a:pt x="1110759" y="437819"/>
                  <a:pt x="1150447" y="328281"/>
                  <a:pt x="1202834" y="269544"/>
                </a:cubicBezTo>
                <a:cubicBezTo>
                  <a:pt x="1255221" y="210807"/>
                  <a:pt x="1315547" y="194931"/>
                  <a:pt x="1317134" y="164769"/>
                </a:cubicBezTo>
                <a:cubicBezTo>
                  <a:pt x="1318721" y="134607"/>
                  <a:pt x="1242522" y="107619"/>
                  <a:pt x="1212359" y="88569"/>
                </a:cubicBezTo>
                <a:cubicBezTo>
                  <a:pt x="1182197" y="69519"/>
                  <a:pt x="1148859" y="64756"/>
                  <a:pt x="1136159" y="50469"/>
                </a:cubicBezTo>
                <a:cubicBezTo>
                  <a:pt x="1123459" y="36181"/>
                  <a:pt x="1155209" y="9194"/>
                  <a:pt x="1136159" y="2844"/>
                </a:cubicBezTo>
                <a:cubicBezTo>
                  <a:pt x="1117109" y="-3506"/>
                  <a:pt x="1063134" y="1257"/>
                  <a:pt x="1021859" y="12369"/>
                </a:cubicBezTo>
                <a:cubicBezTo>
                  <a:pt x="980584" y="23481"/>
                  <a:pt x="936134" y="25069"/>
                  <a:pt x="859934" y="79044"/>
                </a:cubicBezTo>
                <a:close/>
              </a:path>
            </a:pathLst>
          </a:custGeom>
          <a:solidFill>
            <a:srgbClr val="FFFFFF">
              <a:alpha val="4863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090453" y="143808"/>
            <a:ext cx="6056547" cy="6225157"/>
            <a:chOff x="3656424" y="139192"/>
            <a:chExt cx="4842806" cy="6225157"/>
          </a:xfrm>
        </p:grpSpPr>
        <p:grpSp>
          <p:nvGrpSpPr>
            <p:cNvPr id="35" name="그룹 2"/>
            <p:cNvGrpSpPr/>
            <p:nvPr/>
          </p:nvGrpSpPr>
          <p:grpSpPr>
            <a:xfrm>
              <a:off x="3732275" y="139192"/>
              <a:ext cx="4725733" cy="658364"/>
              <a:chOff x="3732276" y="139192"/>
              <a:chExt cx="4725733" cy="658364"/>
            </a:xfrm>
          </p:grpSpPr>
          <p:sp>
            <p:nvSpPr>
              <p:cNvPr id="36" name="사각형: 둥근 모서리 10"/>
              <p:cNvSpPr/>
              <p:nvPr/>
            </p:nvSpPr>
            <p:spPr>
              <a:xfrm>
                <a:off x="3732276" y="139192"/>
                <a:ext cx="4725733" cy="658364"/>
              </a:xfrm>
              <a:prstGeom prst="roundRect">
                <a:avLst>
                  <a:gd name="adj" fmla="val 16667"/>
                </a:avLst>
              </a:prstGeom>
              <a:solidFill>
                <a:srgbClr val="B89867">
                  <a:alpha val="100000"/>
                </a:srgbClr>
              </a:solidFill>
              <a:ln w="2540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38100" dir="2700000" algn="tl" rotWithShape="0">
                  <a:srgbClr val="000000">
                    <a:alpha val="7765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3900" b="1" i="0" u="none" strike="noStrike" kern="0" cap="none" spc="0" normalizeH="0" baseline="0">
                    <a:ln w="9525">
                      <a:solidFill>
                        <a:srgbClr val="262626"/>
                      </a:solidFill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  <a:latin typeface="강원교육튼튼"/>
                    <a:ea typeface="강원교육튼튼"/>
                  </a:rPr>
                  <a:t>목       차</a:t>
                </a:r>
                <a:endParaRPr kumimoji="0" lang="ko-KR" altLang="en-US" sz="3900" b="1" i="0" u="none" strike="noStrike" kern="0" cap="none" spc="0" normalizeH="0" baseline="0">
                  <a:solidFill>
                    <a:srgbClr val="FFFFFF"/>
                  </a:solidFill>
                  <a:latin typeface="강원교육튼튼"/>
                  <a:ea typeface="강원교육튼튼"/>
                </a:endParaRPr>
              </a:p>
            </p:txBody>
          </p:sp>
          <p:grpSp>
            <p:nvGrpSpPr>
              <p:cNvPr id="37" name="그룹 24"/>
              <p:cNvGrpSpPr/>
              <p:nvPr/>
            </p:nvGrpSpPr>
            <p:grpSpPr>
              <a:xfrm>
                <a:off x="3732276" y="218127"/>
                <a:ext cx="310316" cy="358247"/>
                <a:chOff x="493776" y="243527"/>
                <a:chExt cx="310316" cy="358247"/>
              </a:xfrm>
            </p:grpSpPr>
            <p:sp>
              <p:nvSpPr>
                <p:cNvPr id="38" name="타원 11"/>
                <p:cNvSpPr/>
                <p:nvPr/>
              </p:nvSpPr>
              <p:spPr>
                <a:xfrm>
                  <a:off x="588092" y="385774"/>
                  <a:ext cx="216000" cy="216000"/>
                </a:xfrm>
                <a:prstGeom prst="ellipse">
                  <a:avLst/>
                </a:prstGeom>
                <a:solidFill>
                  <a:srgbClr val="F2F2F2">
                    <a:alpha val="100000"/>
                  </a:srgbClr>
                </a:solidFill>
                <a:ln w="25400" cap="flat" cmpd="sng" algn="ctr">
                  <a:solidFill>
                    <a:srgbClr val="404040">
                      <a:alpha val="100000"/>
                    </a:srgbClr>
                  </a:solidFill>
                  <a:prstDash val="solid"/>
                  <a:miter/>
                </a:ln>
                <a:effectLst>
                  <a:outerShdw dist="25400" dir="2700000" algn="tl" rotWithShape="0">
                    <a:srgbClr val="000000">
                      <a:alpha val="5137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1800" b="1" i="0" u="none" strike="noStrike" kern="1200" cap="none" spc="0" normalizeH="0" baseline="0">
                      <a:solidFill>
                        <a:srgbClr val="404040"/>
                      </a:solidFill>
                      <a:latin typeface="맑은 고딕"/>
                      <a:ea typeface="맑은 고딕"/>
                      <a:cs typeface="맑은 고딕"/>
                    </a:rPr>
                    <a:t>+</a:t>
                  </a:r>
                  <a:endParaRPr kumimoji="0" lang="ko-KR" altLang="en-US" sz="1800" b="1" i="0" u="none" strike="noStrike" kern="1200" cap="none" spc="0" normalizeH="0" baseline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grpSp>
              <p:nvGrpSpPr>
                <p:cNvPr id="39" name="그룹 22"/>
                <p:cNvGrpSpPr/>
                <p:nvPr/>
              </p:nvGrpSpPr>
              <p:grpSpPr>
                <a:xfrm>
                  <a:off x="493776" y="243527"/>
                  <a:ext cx="252000" cy="69342"/>
                  <a:chOff x="493776" y="243528"/>
                  <a:chExt cx="252000" cy="69342"/>
                </a:xfrm>
              </p:grpSpPr>
              <p:cxnSp>
                <p:nvCxnSpPr>
                  <p:cNvPr id="40" name="직선 연결선 13"/>
                  <p:cNvCxnSpPr/>
                  <p:nvPr/>
                </p:nvCxnSpPr>
                <p:spPr>
                  <a:xfrm>
                    <a:off x="493776" y="279532"/>
                    <a:ext cx="25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1" name="직선 연결선 14"/>
                  <p:cNvCxnSpPr/>
                  <p:nvPr/>
                </p:nvCxnSpPr>
                <p:spPr>
                  <a:xfrm>
                    <a:off x="493776" y="312870"/>
                    <a:ext cx="144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2" name="직선 연결선 15"/>
                  <p:cNvCxnSpPr/>
                  <p:nvPr/>
                </p:nvCxnSpPr>
                <p:spPr>
                  <a:xfrm>
                    <a:off x="502338" y="243528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</p:grpSp>
          </p:grpSp>
          <p:grpSp>
            <p:nvGrpSpPr>
              <p:cNvPr id="43" name="그룹 25"/>
              <p:cNvGrpSpPr/>
              <p:nvPr/>
            </p:nvGrpSpPr>
            <p:grpSpPr>
              <a:xfrm>
                <a:off x="8145537" y="223814"/>
                <a:ext cx="306564" cy="496248"/>
                <a:chOff x="4907038" y="249214"/>
                <a:chExt cx="306564" cy="496248"/>
              </a:xfrm>
            </p:grpSpPr>
            <p:sp>
              <p:nvSpPr>
                <p:cNvPr id="44" name="타원 12"/>
                <p:cNvSpPr/>
                <p:nvPr/>
              </p:nvSpPr>
              <p:spPr>
                <a:xfrm>
                  <a:off x="4907038" y="385774"/>
                  <a:ext cx="216000" cy="216000"/>
                </a:xfrm>
                <a:prstGeom prst="ellipse">
                  <a:avLst/>
                </a:prstGeom>
                <a:solidFill>
                  <a:srgbClr val="F2F2F2">
                    <a:alpha val="100000"/>
                  </a:srgbClr>
                </a:solidFill>
                <a:ln w="25400" cap="flat" cmpd="sng" algn="ctr">
                  <a:solidFill>
                    <a:srgbClr val="404040">
                      <a:alpha val="100000"/>
                    </a:srgbClr>
                  </a:solidFill>
                  <a:prstDash val="solid"/>
                  <a:miter/>
                </a:ln>
                <a:effectLst>
                  <a:outerShdw dist="25400" dir="2700000" algn="tl" rotWithShape="0">
                    <a:srgbClr val="000000">
                      <a:alpha val="5137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1800" b="1" i="0" u="none" strike="noStrike" kern="1200" cap="none" spc="0" normalizeH="0" baseline="0">
                      <a:solidFill>
                        <a:srgbClr val="404040"/>
                      </a:solidFill>
                      <a:latin typeface="맑은 고딕"/>
                      <a:ea typeface="맑은 고딕"/>
                      <a:cs typeface="맑은 고딕"/>
                    </a:rPr>
                    <a:t>+</a:t>
                  </a:r>
                  <a:endParaRPr kumimoji="0" lang="ko-KR" altLang="en-US" sz="1800" b="1" i="0" u="none" strike="noStrike" kern="1200" cap="none" spc="0" normalizeH="0" baseline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grpSp>
              <p:nvGrpSpPr>
                <p:cNvPr id="45" name="그룹 21"/>
                <p:cNvGrpSpPr/>
                <p:nvPr/>
              </p:nvGrpSpPr>
              <p:grpSpPr>
                <a:xfrm>
                  <a:off x="5025896" y="249214"/>
                  <a:ext cx="187706" cy="496248"/>
                  <a:chOff x="4073397" y="249216"/>
                  <a:chExt cx="187706" cy="496248"/>
                </a:xfrm>
              </p:grpSpPr>
              <p:cxnSp>
                <p:nvCxnSpPr>
                  <p:cNvPr id="46" name="직선 연결선 16"/>
                  <p:cNvCxnSpPr/>
                  <p:nvPr/>
                </p:nvCxnSpPr>
                <p:spPr>
                  <a:xfrm>
                    <a:off x="4073397" y="712126"/>
                    <a:ext cx="180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7" name="직선 연결선 17"/>
                  <p:cNvCxnSpPr/>
                  <p:nvPr/>
                </p:nvCxnSpPr>
                <p:spPr>
                  <a:xfrm>
                    <a:off x="4117103" y="745464"/>
                    <a:ext cx="144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8" name="직선 연결선 18"/>
                  <p:cNvCxnSpPr/>
                  <p:nvPr/>
                </p:nvCxnSpPr>
                <p:spPr>
                  <a:xfrm>
                    <a:off x="4189103" y="676122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9" name="직선 연결선 19"/>
                  <p:cNvCxnSpPr/>
                  <p:nvPr/>
                </p:nvCxnSpPr>
                <p:spPr>
                  <a:xfrm>
                    <a:off x="4185106" y="279532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50" name="직선 연결선 20"/>
                  <p:cNvCxnSpPr/>
                  <p:nvPr/>
                </p:nvCxnSpPr>
                <p:spPr>
                  <a:xfrm>
                    <a:off x="4141965" y="249216"/>
                    <a:ext cx="108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</p:grpSp>
          </p:grpSp>
        </p:grpSp>
        <p:sp>
          <p:nvSpPr>
            <p:cNvPr id="51" name="모서리가 둥근 직사각형 105"/>
            <p:cNvSpPr/>
            <p:nvPr/>
          </p:nvSpPr>
          <p:spPr>
            <a:xfrm rot="180000">
              <a:off x="3692769" y="1150045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1.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개 요</a:t>
              </a:r>
            </a:p>
          </p:txBody>
        </p:sp>
        <p:sp>
          <p:nvSpPr>
            <p:cNvPr id="52" name="타원 107"/>
            <p:cNvSpPr/>
            <p:nvPr/>
          </p:nvSpPr>
          <p:spPr>
            <a:xfrm>
              <a:off x="3844430" y="127928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" name="모서리가 둥근 직사각형 109"/>
            <p:cNvSpPr/>
            <p:nvPr/>
          </p:nvSpPr>
          <p:spPr>
            <a:xfrm rot="21420000" flipH="1">
              <a:off x="3656424" y="2622758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B89867">
                <a:alpha val="4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2.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설 계</a:t>
              </a:r>
            </a:p>
          </p:txBody>
        </p:sp>
        <p:sp>
          <p:nvSpPr>
            <p:cNvPr id="54" name="타원 110"/>
            <p:cNvSpPr/>
            <p:nvPr/>
          </p:nvSpPr>
          <p:spPr>
            <a:xfrm>
              <a:off x="8142003" y="1521225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5" name="타원 111"/>
            <p:cNvSpPr/>
            <p:nvPr/>
          </p:nvSpPr>
          <p:spPr>
            <a:xfrm>
              <a:off x="8152266" y="2714737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" name="모서리가 둥근 직사각형 128"/>
            <p:cNvSpPr/>
            <p:nvPr/>
          </p:nvSpPr>
          <p:spPr>
            <a:xfrm rot="180000">
              <a:off x="3656425" y="4195226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3.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개발</a:t>
              </a:r>
            </a:p>
          </p:txBody>
        </p:sp>
        <p:sp>
          <p:nvSpPr>
            <p:cNvPr id="57" name="타원 129"/>
            <p:cNvSpPr/>
            <p:nvPr/>
          </p:nvSpPr>
          <p:spPr>
            <a:xfrm>
              <a:off x="3864037" y="302746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8" name="타원 130"/>
            <p:cNvSpPr/>
            <p:nvPr/>
          </p:nvSpPr>
          <p:spPr>
            <a:xfrm>
              <a:off x="3871364" y="4304642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9" name="모서리가 둥근 직사각형 142"/>
            <p:cNvSpPr/>
            <p:nvPr/>
          </p:nvSpPr>
          <p:spPr>
            <a:xfrm>
              <a:off x="3922333" y="3149275"/>
              <a:ext cx="45719" cy="1182696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0" name="모서리가 둥근 직사각형 143"/>
            <p:cNvSpPr/>
            <p:nvPr/>
          </p:nvSpPr>
          <p:spPr>
            <a:xfrm flipH="1">
              <a:off x="3692769" y="5719580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4.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마무리</a:t>
              </a:r>
            </a:p>
          </p:txBody>
        </p:sp>
        <p:sp>
          <p:nvSpPr>
            <p:cNvPr id="61" name="타원 144"/>
            <p:cNvSpPr/>
            <p:nvPr/>
          </p:nvSpPr>
          <p:spPr>
            <a:xfrm>
              <a:off x="8158347" y="5970040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2" name="모서리가 둥근 직사각형 142"/>
            <p:cNvSpPr/>
            <p:nvPr/>
          </p:nvSpPr>
          <p:spPr>
            <a:xfrm>
              <a:off x="3907961" y="530631"/>
              <a:ext cx="45719" cy="760471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4" name="모서리가 둥근 직사각형 142"/>
            <p:cNvSpPr/>
            <p:nvPr/>
          </p:nvSpPr>
          <p:spPr>
            <a:xfrm>
              <a:off x="8207401" y="1665057"/>
              <a:ext cx="45719" cy="1072740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7" name="타원 156"/>
            <p:cNvSpPr/>
            <p:nvPr/>
          </p:nvSpPr>
          <p:spPr>
            <a:xfrm>
              <a:off x="8150442" y="457582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" name="모서리가 둥근 직사각형 157"/>
            <p:cNvSpPr/>
            <p:nvPr/>
          </p:nvSpPr>
          <p:spPr>
            <a:xfrm>
              <a:off x="8216928" y="4731726"/>
              <a:ext cx="45719" cy="1238726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7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0" y="76231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연장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9" name="직사각형 38"/>
          <p:cNvSpPr/>
          <p:nvPr/>
        </p:nvSpPr>
        <p:spPr>
          <a:xfrm>
            <a:off x="3410191" y="5021750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rgbClr val="000000"/>
                </a:solidFill>
                <a:latin typeface="안단테"/>
                <a:ea typeface="안단테"/>
              </a:rPr>
              <a:t>대여기간 연장</a:t>
            </a:r>
            <a:endParaRPr kumimoji="0" lang="ko-KR" altLang="en-US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6B29159-5143-405E-397C-AEC1BC70AE6A}"/>
              </a:ext>
            </a:extLst>
          </p:cNvPr>
          <p:cNvSpPr/>
          <p:nvPr/>
        </p:nvSpPr>
        <p:spPr>
          <a:xfrm>
            <a:off x="5279100" y="2816734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8FE738-939F-C6CE-5FF9-4C88A1F1E2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2" y="1936188"/>
            <a:ext cx="4329242" cy="2299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A3E23-BBAE-0057-E177-4D4D22A811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16" y="1935327"/>
            <a:ext cx="4329242" cy="22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0" y="76231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반납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9" name="직사각형 38"/>
          <p:cNvSpPr/>
          <p:nvPr/>
        </p:nvSpPr>
        <p:spPr>
          <a:xfrm>
            <a:off x="3410191" y="5572257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도서 반납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6B29159-5143-405E-397C-AEC1BC70AE6A}"/>
              </a:ext>
            </a:extLst>
          </p:cNvPr>
          <p:cNvSpPr/>
          <p:nvPr/>
        </p:nvSpPr>
        <p:spPr>
          <a:xfrm>
            <a:off x="5260438" y="1902330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4DBEA0-8002-F54A-BFD9-FB3EC6E1D6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78" y="1271546"/>
            <a:ext cx="3716461" cy="1974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42FF4C-83E0-E13C-001D-8C66050CC4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06" y="3516103"/>
            <a:ext cx="3716461" cy="197437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42D37FB-09D3-8163-FD0A-8D15821CB1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207" y="1271546"/>
            <a:ext cx="3716461" cy="197437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6BB02BA-A61E-6233-3B7C-9E843D0AB28C}"/>
              </a:ext>
            </a:extLst>
          </p:cNvPr>
          <p:cNvSpPr/>
          <p:nvPr/>
        </p:nvSpPr>
        <p:spPr>
          <a:xfrm>
            <a:off x="2218659" y="4253651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5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신간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인기도서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9796" y="1885421"/>
            <a:ext cx="5010151" cy="294163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63099" y="1893217"/>
            <a:ext cx="5010151" cy="291517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6482508" y="5068639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신간도서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43709" y="507128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인기도서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64294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 추가 및 수정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삭제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상세보기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1183090" y="3223726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도서 추가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-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 관리자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43606" y="1214966"/>
            <a:ext cx="3569273" cy="196988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2212" y="1214967"/>
            <a:ext cx="3569274" cy="196988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438381" y="3214392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도서 수정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-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 관리자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9AB9C6-9182-8118-96A7-B3CFAD3CB3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81531" y="3673143"/>
            <a:ext cx="3569273" cy="19698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796CF6-5D96-429F-E6E9-0E541FA314B2}"/>
              </a:ext>
            </a:extLst>
          </p:cNvPr>
          <p:cNvSpPr/>
          <p:nvPr/>
        </p:nvSpPr>
        <p:spPr>
          <a:xfrm>
            <a:off x="3268501" y="5737649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도서 </a:t>
            </a:r>
            <a:r>
              <a:rPr lang="ko-KR" altLang="en-US" dirty="0">
                <a:solidFill>
                  <a:srgbClr val="000000"/>
                </a:solidFill>
                <a:latin typeface="안단테"/>
                <a:ea typeface="안단테"/>
              </a:rPr>
              <a:t>상세보기</a:t>
            </a:r>
            <a:endParaRPr kumimoji="0" lang="ko-KR" altLang="en-US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5741" y="1230312"/>
            <a:ext cx="8440517" cy="51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1375520" y="5082645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사용자 대여관리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067237" y="50165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사용자 연체확인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9166" y="1932913"/>
            <a:ext cx="5566833" cy="299217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54750" y="1990509"/>
            <a:ext cx="5352522" cy="2876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관리자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71797" y="1322916"/>
            <a:ext cx="6648405" cy="49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1375520" y="5082645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관리자 전체 대여목록 관리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067237" y="50165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관리자 전체 연체목록 관리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891" y="1915211"/>
            <a:ext cx="5377383" cy="302757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6111" y="1958122"/>
            <a:ext cx="5276287" cy="297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게시글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Q&amp;A)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9844" y="1194211"/>
            <a:ext cx="9612312" cy="51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게시글 및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Q&amp;A)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4739" y="1973927"/>
            <a:ext cx="5168808" cy="29101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7160" y="1935554"/>
            <a:ext cx="5305116" cy="298689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188195" y="4990041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자유게시판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061728" y="5069416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자유게시판 글쓰기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1.</a:t>
            </a:r>
            <a:r>
              <a:rPr lang="ko-KR" altLang="en-US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8852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1263" y="1946010"/>
            <a:ext cx="5267976" cy="296597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9333" y="1977760"/>
            <a:ext cx="5155192" cy="290248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201424" y="5059891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공지사항 사용자 화면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240805" y="5036608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공지사항 관리자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3.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개발 </a:t>
            </a:r>
          </a:p>
        </p:txBody>
      </p:sp>
    </p:spTree>
    <p:extLst>
      <p:ext uri="{BB962C8B-B14F-4D97-AF65-F5344CB8AC3E}">
        <p14:creationId xmlns:p14="http://schemas.microsoft.com/office/powerpoint/2010/main" val="15229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3-1. 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사용기술 및 도구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285600" indent="-28560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운영체제</a:t>
            </a:r>
          </a:p>
          <a:p>
            <a:pPr marL="0" indent="0">
              <a:buFont typeface="Wingdings"/>
              <a:buNone/>
              <a:defRPr/>
            </a:pP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window10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Database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HeidiSQL</a:t>
            </a: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 MariaDB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 AWS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Front-End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vscode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(HTML, CSS, JavaScript)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Back-End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spring(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springboot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)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JavaScript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Etc</a:t>
            </a:r>
            <a:endParaRPr lang="en-US" altLang="ko-KR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SouceTree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,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Github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,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PostMan</a:t>
            </a: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2835" y="1218910"/>
            <a:ext cx="3366330" cy="139366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99003" y="2930978"/>
            <a:ext cx="2393994" cy="125684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81882" y="1239973"/>
            <a:ext cx="1044302" cy="104430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95757" y="2962366"/>
            <a:ext cx="2395820" cy="93326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172942" y="2001187"/>
            <a:ext cx="1427812" cy="142781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297715" y="4399642"/>
            <a:ext cx="1596569" cy="159656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170510" y="4633234"/>
            <a:ext cx="2436584" cy="125412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04287" y="4841873"/>
            <a:ext cx="1625219" cy="9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6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-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대여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40708" y="1358339"/>
            <a:ext cx="9352174" cy="891617"/>
          </a:xfrm>
          <a:prstGeom prst="rect">
            <a:avLst/>
          </a:prstGeom>
        </p:spPr>
      </p:pic>
      <p:pic>
        <p:nvPicPr>
          <p:cNvPr id="3" name="그림 2" descr="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72FD9924-16E7-03BE-BB61-FC3745748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08" y="2434504"/>
            <a:ext cx="9352174" cy="198899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DA4E59-8C41-9396-87E6-95E44E9A4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08" y="4617023"/>
            <a:ext cx="5010150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78012" y="105374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-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반납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3F3C43D-4743-3B62-0526-D59B2A7F5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2809" y="1358258"/>
            <a:ext cx="9726382" cy="876422"/>
          </a:xfrm>
          <a:prstGeom prst="rect">
            <a:avLst/>
          </a:prstGeom>
        </p:spPr>
      </p:pic>
      <p:pic>
        <p:nvPicPr>
          <p:cNvPr id="3" name="그림 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1D45813D-D6A9-3AB1-A0A6-0E649B824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3" y="2520067"/>
            <a:ext cx="9726382" cy="169988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9F581E-1A1F-58CA-2E78-218FEBCA0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9" y="4528301"/>
            <a:ext cx="5084016" cy="13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3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-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연장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4BF34C5-3377-9223-D30F-6D6F7D044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3672" y="1352344"/>
            <a:ext cx="9664656" cy="96646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0358E4-6D76-6CF7-B6C6-90C29B6BD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3" y="2585617"/>
            <a:ext cx="9708515" cy="224809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B5BE4D-3474-C551-73B4-F8AD2387F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72" y="5056036"/>
            <a:ext cx="4832328" cy="10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–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인기검색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신간도서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F896EB-02A9-CB4D-6D89-BAAE52845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20" y="3835172"/>
            <a:ext cx="8397968" cy="241634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51F383B-906C-7B30-8BDD-4C48A91EC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3" y="372561"/>
            <a:ext cx="9998306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91008" y="0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–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인기검색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신간도서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614FE76-23D7-CC1F-96CD-455EA36F8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83" y="1450505"/>
            <a:ext cx="2786334" cy="460506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574A0CA-9B87-F328-A476-334966E87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128" y="1465206"/>
            <a:ext cx="2786333" cy="459036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C61F3D5-A3B8-50A6-6B13-16970BB32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72" y="1460053"/>
            <a:ext cx="4645131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843921" y="2977320"/>
            <a:ext cx="2435294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4.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235665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4-1.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프로젝트를 진행하면서 어려웠던 부분</a:t>
              </a: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문제점</a:t>
              </a: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46" name="순서도: 대체 처리 45"/>
          <p:cNvSpPr/>
          <p:nvPr/>
        </p:nvSpPr>
        <p:spPr>
          <a:xfrm>
            <a:off x="3490649" y="158917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Paging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 버튼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페이지 이동 후에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잦은 오류 발생</a:t>
            </a: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543358" y="1599996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Search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기능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Select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바를 이용해서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카테고리를 나눠 검색기능을 구현하기가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어려웠음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.(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  <a:latin typeface="안단테"/>
                <a:ea typeface="안단테"/>
              </a:rPr>
              <a:t>쿼리문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)</a:t>
            </a: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6474835" y="160086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기능 초과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많은 기능을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사용하려고 했으나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시간 부족으로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여러 기능을 제외시켜 아쉬움</a:t>
            </a:r>
            <a:endParaRPr kumimoji="0" lang="en-US" altLang="ko-KR" sz="14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9429749" y="155843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병합 후 문제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병합 후 중복파일이나 기능이 제 기능을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못하게 되는 등의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오류가 발생하는 경우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 </a:t>
            </a: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1-1.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개요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333000" indent="-333000">
              <a:buAutoNum type="arabicPeriod"/>
              <a:defRPr/>
            </a:pPr>
            <a:endParaRPr lang="en-US" altLang="ko-KR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웹 개발 수업의 지식 바탕을 통한 기본 기능에 충실한 도서관 통합관리시스템을 구현</a:t>
            </a:r>
          </a:p>
          <a:p>
            <a:pPr marL="333000" indent="-333000">
              <a:buAutoNum type="arabicPeriod"/>
              <a:defRPr/>
            </a:pPr>
            <a:endParaRPr lang="en-US" altLang="ko-KR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333000" indent="-333000">
              <a:buAutoNum type="arabicPeriod"/>
              <a:defRPr/>
            </a:pPr>
            <a:endParaRPr lang="ko-KR" altLang="en-US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20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웹개발</a:t>
            </a: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프로젝트</a:t>
            </a: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)</a:t>
            </a: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을 통한 배웠던 기본 기능에 대한 지식을 강화하고 그 외 다양한 기능 구현해보고 경험</a:t>
            </a:r>
          </a:p>
          <a:p>
            <a:pPr marL="0" indent="0">
              <a:buNone/>
              <a:defRPr/>
            </a:pPr>
            <a:endParaRPr lang="en-US" altLang="ko-KR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endParaRPr lang="ko-KR" altLang="en-US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3.</a:t>
            </a: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팀프로젝트를 통한 협업 증진</a:t>
            </a:r>
          </a:p>
          <a:p>
            <a:pPr marL="0" indent="0">
              <a:buNone/>
              <a:defRPr/>
            </a:pPr>
            <a:endParaRPr lang="ko-KR" altLang="en-US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endParaRPr lang="ko-KR" altLang="en-US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endParaRPr lang="ko-KR" altLang="en-US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</p:spTree>
    <p:extLst>
      <p:ext uri="{BB962C8B-B14F-4D97-AF65-F5344CB8AC3E}">
        <p14:creationId xmlns:p14="http://schemas.microsoft.com/office/powerpoint/2010/main" val="32443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4-2.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개인소감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408757"/>
            <a:ext cx="9865836" cy="2140863"/>
            <a:chOff x="1219813" y="1913022"/>
            <a:chExt cx="2703409" cy="4055201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프로젝트를 시작하기전 걱정이 많았습니다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내 실력이 부족한걸 알아 팀원들에게 누가 되진 않을까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‘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잘 할 수 있을까</a:t>
              </a:r>
              <a:r>
                <a:rPr lang="en-US" altLang="ko-KR" sz="1500" kern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?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’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에 대한 생각 때문에 많은 걱정을 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그래도 운 좋게 좋은 팀원들과 만나서 무사히 프로젝트를 끝낼 수 있었습니다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그전에는 코드 한 줄도 못 짜던 내가 부족하지만 코드를 생각하기 시작했고 코드를 짜고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오류를 해결하고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점점 개발이 재밌어졌습니다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많은 걸 배운 프로젝트였습니다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감사합니다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  <a:r>
                <a:rPr lang="en-US" altLang="ko-KR" sz="1400" kern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																		</a:t>
              </a:r>
              <a:endParaRPr kumimoji="0" lang="ko-KR" altLang="en-US" sz="14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송승현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팀장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163082" y="4054465"/>
            <a:ext cx="9865836" cy="2140862"/>
            <a:chOff x="1219813" y="1913022"/>
            <a:chExt cx="2703409" cy="4055200"/>
          </a:xfrm>
        </p:grpSpPr>
        <p:sp>
          <p:nvSpPr>
            <p:cNvPr id="68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처음엔 막막했지만 하면서 많은 걸 배우고 알아가는 시간이 였고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,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프로젝트를 구상하면서 많은 기능들을 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넣을려고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하였지만 막상 해보니 잘 되지 않아서 좋은 사이트를 못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만들었다는게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너무 아쉬웠고</a:t>
              </a: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이 팀프로젝트를 경험으로 혼자서나 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여러명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모여서 프로젝트를 만들면서 계속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배워나가야</a:t>
              </a:r>
              <a:r>
                <a:rPr lang="ko-KR" altLang="en-US" sz="1500" kern="0" dirty="0" err="1">
                  <a:solidFill>
                    <a:srgbClr val="404040"/>
                  </a:solidFill>
                  <a:latin typeface="안단테"/>
                  <a:ea typeface="안단테"/>
                </a:rPr>
                <a:t>겠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다는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생각이 들었습니다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.</a:t>
              </a: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</a:endParaRP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</a:endParaRPr>
            </a:p>
          </p:txBody>
        </p:sp>
        <p:sp>
          <p:nvSpPr>
            <p:cNvPr id="69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김재현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4-2.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개인소감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408757"/>
            <a:ext cx="9865836" cy="2140862"/>
            <a:chOff x="1219813" y="1913022"/>
            <a:chExt cx="2703409" cy="4055200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프로그래밍이라는 학문을 배우고 처음으로 하는 프로젝트였기에 미숙함만 남는 프로젝트였던거 같습니다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배웠지만 응용을 제대로 하지못했고 프로젝트 계획당시에 구상했던 뷰와 기능을 너무 욕심만 앞서서 넣으려고 하여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구상했던 만큼의 웹을 완성하지 못하여 아쉬움이 많이 남는 프로젝트였습니다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또한 프로젝트를 진행함에 따라 저의 부족함으로 많은 어려움이 있었지만 팀원들의 도움으로 끝까지 진행할 수 있기에 한편으로는 부실하지만 내가 이런 웹을 만들 수는 있구나라는 생각에 막연하게 다가오던 개발에 대해 조금이라도 친해졌다고 생각합니다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앞으로 이 팀별 프로젝트를 경험으로 삼아 더욱더 좋은 웹을 개발하고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저의 부족한 부분을 알 수 있었기에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좋은 경험이였다고 생각합니다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이건호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163082" y="4054465"/>
            <a:ext cx="9865836" cy="2140862"/>
            <a:chOff x="1219813" y="1913022"/>
            <a:chExt cx="2703409" cy="4055200"/>
          </a:xfrm>
        </p:grpSpPr>
        <p:sp>
          <p:nvSpPr>
            <p:cNvPr id="68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이번 프로젝트에서 프론트엔드 부분을 맡으며 참여를 하게되었지만 학업 및 개인사정으로 인하여 기여를 거의 하지 못하였습니다. 짧은 시간동안 느낀점은 클라이언트를 만족시키고,설득시키며, 요청한 클리이언트 외에도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해당 웹,홈페이지를 찾아온 사람들을 어떻게 하면 좀 더 오래머물게 하고, needs를 쉽게 찾게 할수 있는가?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위 부분에 대해서 백엔드,프론트엔드를 불문하고 조금 더 접근성과 편의성을 높게 목표로 하여 개발을 하고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싶습니다. 프로젝트 기간동안 시간상 javaScript를 이용해 애니메이션이나 움직임,기타 기능을 구현하고 싶었지만 못한것이 아쉬웠지만 , HTML,Css,JavaScript 의 부족한 부분들을 꺠닫고 보완 할 수 있는 계기가 되었습니다</a:t>
              </a:r>
            </a:p>
          </p:txBody>
        </p:sp>
        <p:sp>
          <p:nvSpPr>
            <p:cNvPr id="69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성호준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734013" y="2966618"/>
            <a:ext cx="577755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5896" y="1031180"/>
            <a:ext cx="1633988" cy="16339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83430" y="3832147"/>
            <a:ext cx="8225139" cy="1607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감사합니다</a:t>
            </a:r>
          </a:p>
        </p:txBody>
      </p:sp>
      <p:sp>
        <p:nvSpPr>
          <p:cNvPr id="28" name="Freeform 20"/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팀원 소개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grpSp>
        <p:nvGrpSpPr>
          <p:cNvPr id="37" name="그룹 36"/>
          <p:cNvGrpSpPr/>
          <p:nvPr/>
        </p:nvGrpSpPr>
        <p:grpSpPr>
          <a:xfrm>
            <a:off x="822939" y="1263325"/>
            <a:ext cx="4358946" cy="4964346"/>
            <a:chOff x="1219813" y="1913020"/>
            <a:chExt cx="2703409" cy="4055202"/>
          </a:xfrm>
        </p:grpSpPr>
        <p:grpSp>
          <p:nvGrpSpPr>
            <p:cNvPr id="38" name="그룹 37"/>
            <p:cNvGrpSpPr/>
            <p:nvPr/>
          </p:nvGrpSpPr>
          <p:grpSpPr>
            <a:xfrm>
              <a:off x="1219813" y="1913020"/>
              <a:ext cx="2703409" cy="4055202"/>
              <a:chOff x="1219813" y="1913022"/>
              <a:chExt cx="2703409" cy="4055201"/>
            </a:xfrm>
          </p:grpSpPr>
          <p:sp>
            <p:nvSpPr>
              <p:cNvPr id="3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 anchorCtr="0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: seunghyeon22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소프트웨어 융합전공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부산지점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수료</a:t>
                </a:r>
              </a:p>
              <a:p>
                <a:pPr>
                  <a:defRPr/>
                </a:pPr>
                <a:endParaRPr lang="ko-KR" altLang="en-US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SpringBoot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),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Eclipse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jqery</a:t>
                </a: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C,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Python</a:t>
                </a:r>
              </a:p>
            </p:txBody>
          </p:sp>
          <p:sp>
            <p:nvSpPr>
              <p:cNvPr id="4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송승현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팀장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41" name="그룹 20"/>
            <p:cNvGrpSpPr/>
            <p:nvPr/>
          </p:nvGrpSpPr>
          <p:grpSpPr>
            <a:xfrm>
              <a:off x="2891071" y="2009383"/>
              <a:ext cx="893822" cy="138845"/>
              <a:chOff x="5455269" y="2543608"/>
              <a:chExt cx="893822" cy="138845"/>
            </a:xfrm>
          </p:grpSpPr>
          <p:sp>
            <p:nvSpPr>
              <p:cNvPr id="4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4" name="Group 12"/>
              <p:cNvGrpSpPr>
                <a:grpSpLocks noChangeAspect="1"/>
              </p:cNvGrpSpPr>
              <p:nvPr/>
            </p:nvGrpSpPr>
            <p:grpSpPr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4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  <p:grpSp>
        <p:nvGrpSpPr>
          <p:cNvPr id="57" name="그룹 56"/>
          <p:cNvGrpSpPr/>
          <p:nvPr/>
        </p:nvGrpSpPr>
        <p:grpSpPr>
          <a:xfrm>
            <a:off x="6996499" y="1268316"/>
            <a:ext cx="4358946" cy="4964346"/>
            <a:chOff x="1219813" y="1913021"/>
            <a:chExt cx="2703409" cy="4055201"/>
          </a:xfrm>
        </p:grpSpPr>
        <p:grpSp>
          <p:nvGrpSpPr>
            <p:cNvPr id="58" name="그룹 57"/>
            <p:cNvGrpSpPr/>
            <p:nvPr/>
          </p:nvGrpSpPr>
          <p:grpSpPr>
            <a:xfrm>
              <a:off x="1219813" y="1913021"/>
              <a:ext cx="2703409" cy="4055202"/>
              <a:chOff x="1219813" y="1913022"/>
              <a:chExt cx="2703409" cy="4055201"/>
            </a:xfrm>
          </p:grpSpPr>
          <p:sp>
            <p:nvSpPr>
              <p:cNvPr id="5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 : raedered</a:t>
                </a:r>
              </a:p>
              <a:p>
                <a:pPr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아카데미 부산지점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파이썬 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 수료</a:t>
                </a:r>
              </a:p>
              <a:p>
                <a:pPr marL="0" indent="0">
                  <a:buFont typeface="Wingdings"/>
                  <a:buNone/>
                  <a:defRPr/>
                </a:pPr>
                <a:endParaRPr lang="ko-KR" altLang="en-US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Spring(SpringBoot),Eclipse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jqery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Sourcetree(github)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Python</a:t>
                </a:r>
              </a:p>
            </p:txBody>
          </p:sp>
          <p:sp>
            <p:nvSpPr>
              <p:cNvPr id="6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김재현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61" name="그룹 20"/>
            <p:cNvGrpSpPr/>
            <p:nvPr/>
          </p:nvGrpSpPr>
          <p:grpSpPr>
            <a:xfrm>
              <a:off x="2891072" y="2009383"/>
              <a:ext cx="893821" cy="138845"/>
              <a:chOff x="5455270" y="2543608"/>
              <a:chExt cx="893821" cy="138845"/>
            </a:xfrm>
          </p:grpSpPr>
          <p:sp>
            <p:nvSpPr>
              <p:cNvPr id="6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4" name="Group 12"/>
              <p:cNvGrpSpPr>
                <a:grpSpLocks noChangeAspect="1"/>
              </p:cNvGrpSpPr>
              <p:nvPr/>
            </p:nvGrpSpPr>
            <p:grpSpPr>
              <a:xfrm>
                <a:off x="5455270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6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5920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팀원 소개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grpSp>
        <p:nvGrpSpPr>
          <p:cNvPr id="37" name="그룹 36"/>
          <p:cNvGrpSpPr/>
          <p:nvPr/>
        </p:nvGrpSpPr>
        <p:grpSpPr>
          <a:xfrm>
            <a:off x="822939" y="1263325"/>
            <a:ext cx="4358946" cy="4964346"/>
            <a:chOff x="1219813" y="1913020"/>
            <a:chExt cx="2703409" cy="4055202"/>
          </a:xfrm>
        </p:grpSpPr>
        <p:grpSp>
          <p:nvGrpSpPr>
            <p:cNvPr id="38" name="그룹 37"/>
            <p:cNvGrpSpPr/>
            <p:nvPr/>
          </p:nvGrpSpPr>
          <p:grpSpPr>
            <a:xfrm>
              <a:off x="1219813" y="1913020"/>
              <a:ext cx="2703409" cy="4055202"/>
              <a:chOff x="1219813" y="1913022"/>
              <a:chExt cx="2703409" cy="4055201"/>
            </a:xfrm>
          </p:grpSpPr>
          <p:sp>
            <p:nvSpPr>
              <p:cNvPr id="3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 anchorCtr="0"/>
              <a:lstStyle/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 : lee4339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 부산지점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 수료</a:t>
                </a:r>
              </a:p>
              <a:p>
                <a:pPr>
                  <a:defRPr/>
                </a:pPr>
                <a:endParaRPr lang="ko-KR" altLang="en-US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Spring(SpringBoot), Eclipse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jqery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Sourcetree(github)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</p:txBody>
          </p:sp>
          <p:sp>
            <p:nvSpPr>
              <p:cNvPr id="4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이건호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41" name="그룹 20"/>
            <p:cNvGrpSpPr/>
            <p:nvPr/>
          </p:nvGrpSpPr>
          <p:grpSpPr>
            <a:xfrm>
              <a:off x="2891071" y="2009383"/>
              <a:ext cx="893822" cy="138845"/>
              <a:chOff x="5455269" y="2543608"/>
              <a:chExt cx="893822" cy="138845"/>
            </a:xfrm>
          </p:grpSpPr>
          <p:sp>
            <p:nvSpPr>
              <p:cNvPr id="4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4" name="Group 12"/>
              <p:cNvGrpSpPr>
                <a:grpSpLocks noChangeAspect="1"/>
              </p:cNvGrpSpPr>
              <p:nvPr/>
            </p:nvGrpSpPr>
            <p:grpSpPr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4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  <p:grpSp>
        <p:nvGrpSpPr>
          <p:cNvPr id="57" name="그룹 56"/>
          <p:cNvGrpSpPr/>
          <p:nvPr/>
        </p:nvGrpSpPr>
        <p:grpSpPr>
          <a:xfrm>
            <a:off x="6996499" y="1268316"/>
            <a:ext cx="4358946" cy="4964346"/>
            <a:chOff x="1219813" y="1913021"/>
            <a:chExt cx="2703409" cy="4055201"/>
          </a:xfrm>
        </p:grpSpPr>
        <p:grpSp>
          <p:nvGrpSpPr>
            <p:cNvPr id="58" name="그룹 57"/>
            <p:cNvGrpSpPr/>
            <p:nvPr/>
          </p:nvGrpSpPr>
          <p:grpSpPr>
            <a:xfrm>
              <a:off x="1219813" y="1913021"/>
              <a:ext cx="2703409" cy="4055202"/>
              <a:chOff x="1219813" y="1913022"/>
              <a:chExt cx="2703409" cy="4055201"/>
            </a:xfrm>
          </p:grpSpPr>
          <p:sp>
            <p:nvSpPr>
              <p:cNvPr id="5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 : hoojune</a:t>
                </a:r>
              </a:p>
              <a:p>
                <a:pPr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 부산지점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웹프론트엔드 수료</a:t>
                </a:r>
              </a:p>
              <a:p>
                <a:pPr marL="0" indent="0">
                  <a:buFont typeface="Wingdings"/>
                  <a:buNone/>
                  <a:defRPr/>
                </a:pPr>
                <a:endParaRPr lang="ko-KR" altLang="en-US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Spring(SpringBoot)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jqery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react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Sourcetree(github)</a:t>
                </a:r>
                <a:endPara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endParaRPr>
              </a:p>
            </p:txBody>
          </p:sp>
          <p:sp>
            <p:nvSpPr>
              <p:cNvPr id="6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성호준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61" name="그룹 20"/>
            <p:cNvGrpSpPr/>
            <p:nvPr/>
          </p:nvGrpSpPr>
          <p:grpSpPr>
            <a:xfrm>
              <a:off x="2891072" y="2009383"/>
              <a:ext cx="893821" cy="138845"/>
              <a:chOff x="5455270" y="2543608"/>
              <a:chExt cx="893821" cy="138845"/>
            </a:xfrm>
          </p:grpSpPr>
          <p:sp>
            <p:nvSpPr>
              <p:cNvPr id="6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4" name="Group 12"/>
              <p:cNvGrpSpPr>
                <a:grpSpLocks noChangeAspect="1"/>
              </p:cNvGrpSpPr>
              <p:nvPr/>
            </p:nvGrpSpPr>
            <p:grpSpPr>
              <a:xfrm>
                <a:off x="5455270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6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99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마무리</a:t>
              </a:r>
              <a:endParaRPr kumimoji="0" lang="ko-KR" altLang="en-US" sz="1200" b="1" i="0" u="none" strike="noStrike" kern="0" cap="none" spc="0" normalizeH="0" baseline="0">
                <a:solidFill>
                  <a:srgbClr val="FF0000"/>
                </a:solidFill>
                <a:latin typeface="강원교육튼튼"/>
                <a:ea typeface="강원교육튼튼"/>
              </a:endParaRP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1-3.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파트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259345"/>
            <a:ext cx="9865836" cy="1001598"/>
            <a:chOff x="1219813" y="1913022"/>
            <a:chExt cx="2703409" cy="4055201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DB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설계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도서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추가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수정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삭제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대여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대여기간 연장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대여 관리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연체 관리 기능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도서 검색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인기 </a:t>
              </a:r>
              <a:r>
                <a:rPr lang="ko-KR" altLang="en-US" kern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도서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신간 도서  뷰 및 기능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GITHUB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관리</a:t>
              </a: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송승현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팀장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163082" y="2607039"/>
            <a:ext cx="9865836" cy="1001598"/>
            <a:chOff x="1219813" y="1913022"/>
            <a:chExt cx="2703409" cy="4055201"/>
          </a:xfrm>
        </p:grpSpPr>
        <p:sp>
          <p:nvSpPr>
            <p:cNvPr id="80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열린마당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자유게시판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Q&amp;A(CRUD, 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)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뷰 및 기능</a:t>
              </a:r>
            </a:p>
          </p:txBody>
        </p:sp>
        <p:sp>
          <p:nvSpPr>
            <p:cNvPr id="81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김재현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1163082" y="3973410"/>
            <a:ext cx="9865836" cy="1001598"/>
            <a:chOff x="1219813" y="1913022"/>
            <a:chExt cx="2703409" cy="4055201"/>
          </a:xfrm>
        </p:grpSpPr>
        <p:sp>
          <p:nvSpPr>
            <p:cNvPr id="83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로그인 및 회원정보관련 뷰 및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ppt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제작</a:t>
              </a:r>
            </a:p>
          </p:txBody>
        </p:sp>
        <p:sp>
          <p:nvSpPr>
            <p:cNvPr id="84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이건호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163082" y="5367794"/>
            <a:ext cx="9865836" cy="1001598"/>
            <a:chOff x="1219813" y="1913022"/>
            <a:chExt cx="2703409" cy="4055201"/>
          </a:xfrm>
        </p:grpSpPr>
        <p:sp>
          <p:nvSpPr>
            <p:cNvPr id="86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메인페이지 제작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전체적인 뷰 수정 및 추가 등 관리</a:t>
              </a:r>
            </a:p>
          </p:txBody>
        </p:sp>
        <p:sp>
          <p:nvSpPr>
            <p:cNvPr id="87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성호준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1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1-4.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기간 및 간트차트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None/>
              <a:defRPr/>
            </a:pP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기간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: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22.06.01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~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22.07.12</a:t>
            </a:r>
          </a:p>
        </p:txBody>
      </p:sp>
      <p:graphicFrame>
        <p:nvGraphicFramePr>
          <p:cNvPr id="36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871609"/>
              </p:ext>
            </p:extLst>
          </p:nvPr>
        </p:nvGraphicFramePr>
        <p:xfrm>
          <a:off x="878692" y="2166378"/>
          <a:ext cx="10401482" cy="3834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0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7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50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3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094"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과업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0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8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기획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CFBD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기능 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8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기능 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TEST, </a:t>
                      </a:r>
                      <a:r>
                        <a:rPr lang="ko-KR" altLang="en-US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발표</a:t>
                      </a:r>
                      <a:r>
                        <a:rPr lang="en-US" altLang="ko-KR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및 배포</a:t>
                      </a:r>
                      <a:endParaRPr lang="en-US" altLang="ko-KR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8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2.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2141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4639</TotalTime>
  <Words>1492</Words>
  <Application>Microsoft Office PowerPoint</Application>
  <PresentationFormat>와이드스크린</PresentationFormat>
  <Paragraphs>309</Paragraphs>
  <Slides>42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강원교육튼튼</vt:lpstr>
      <vt:lpstr>맑은 고딕</vt:lpstr>
      <vt:lpstr>안단테</vt:lpstr>
      <vt:lpstr>야놀자 야체 B</vt:lpstr>
      <vt:lpstr>에스코어 드림 7 ExtraBold</vt:lpstr>
      <vt:lpstr>Arial</vt:lpstr>
      <vt:lpstr>Calibri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m5280</cp:lastModifiedBy>
  <cp:revision>136</cp:revision>
  <dcterms:created xsi:type="dcterms:W3CDTF">2022-03-09T05:06:29Z</dcterms:created>
  <dcterms:modified xsi:type="dcterms:W3CDTF">2022-08-19T00:43:53Z</dcterms:modified>
  <cp:version>1000.0000.01</cp:version>
</cp:coreProperties>
</file>